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wmf" ContentType="image/x-wm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73" r:id="rId3"/>
    <p:sldId id="274" r:id="rId4"/>
    <p:sldId id="257" r:id="rId5"/>
    <p:sldId id="258" r:id="rId6"/>
    <p:sldId id="259" r:id="rId7"/>
    <p:sldId id="260" r:id="rId8"/>
    <p:sldId id="261" r:id="rId9"/>
    <p:sldId id="282" r:id="rId10"/>
    <p:sldId id="280" r:id="rId11"/>
    <p:sldId id="281" r:id="rId12"/>
    <p:sldId id="279" r:id="rId13"/>
    <p:sldId id="278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36"/>
  </p:normalViewPr>
  <p:slideViewPr>
    <p:cSldViewPr>
      <p:cViewPr varScale="1">
        <p:scale>
          <a:sx n="124" d="100"/>
          <a:sy n="124" d="100"/>
        </p:scale>
        <p:origin x="1824" y="1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4" Type="http://schemas.openxmlformats.org/officeDocument/2006/relationships/image" Target="../media/image18.wmf"/><Relationship Id="rId5" Type="http://schemas.openxmlformats.org/officeDocument/2006/relationships/image" Target="../media/image19.wmf"/><Relationship Id="rId1" Type="http://schemas.openxmlformats.org/officeDocument/2006/relationships/image" Target="../media/image15.wmf"/><Relationship Id="rId2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4" Type="http://schemas.openxmlformats.org/officeDocument/2006/relationships/image" Target="../media/image23.wmf"/><Relationship Id="rId5" Type="http://schemas.openxmlformats.org/officeDocument/2006/relationships/image" Target="../media/image24.wmf"/><Relationship Id="rId1" Type="http://schemas.openxmlformats.org/officeDocument/2006/relationships/image" Target="../media/image20.wmf"/><Relationship Id="rId2" Type="http://schemas.openxmlformats.org/officeDocument/2006/relationships/image" Target="../media/image21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4" Type="http://schemas.openxmlformats.org/officeDocument/2006/relationships/image" Target="../media/image31.wmf"/><Relationship Id="rId5" Type="http://schemas.openxmlformats.org/officeDocument/2006/relationships/image" Target="../media/image32.wmf"/><Relationship Id="rId6" Type="http://schemas.openxmlformats.org/officeDocument/2006/relationships/image" Target="../media/image33.wmf"/><Relationship Id="rId7" Type="http://schemas.openxmlformats.org/officeDocument/2006/relationships/image" Target="../media/image34.wmf"/><Relationship Id="rId1" Type="http://schemas.openxmlformats.org/officeDocument/2006/relationships/image" Target="../media/image28.wmf"/><Relationship Id="rId2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4" Type="http://schemas.openxmlformats.org/officeDocument/2006/relationships/image" Target="../media/image38.wmf"/><Relationship Id="rId5" Type="http://schemas.openxmlformats.org/officeDocument/2006/relationships/image" Target="../media/image39.wmf"/><Relationship Id="rId1" Type="http://schemas.openxmlformats.org/officeDocument/2006/relationships/image" Target="../media/image35.wmf"/><Relationship Id="rId2" Type="http://schemas.openxmlformats.org/officeDocument/2006/relationships/image" Target="../media/image3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A8B5F2DC-7B0A-428E-9B0A-C9FE417D4092}" type="datetimeFigureOut">
              <a:rPr lang="en-US" smtClean="0"/>
              <a:pPr/>
              <a:t>9/7/17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F1CC8F30-4AD1-43D6-91E1-83FF44F31D4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C8F30-4AD1-43D6-91E1-83FF44F31D4F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C8F30-4AD1-43D6-91E1-83FF44F31D4F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C8F30-4AD1-43D6-91E1-83FF44F31D4F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C8F30-4AD1-43D6-91E1-83FF44F31D4F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C8F30-4AD1-43D6-91E1-83FF44F31D4F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C8F30-4AD1-43D6-91E1-83FF44F31D4F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C8F30-4AD1-43D6-91E1-83FF44F31D4F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C8F30-4AD1-43D6-91E1-83FF44F31D4F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C8F30-4AD1-43D6-91E1-83FF44F31D4F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C8F30-4AD1-43D6-91E1-83FF44F31D4F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C8F30-4AD1-43D6-91E1-83FF44F31D4F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C8F30-4AD1-43D6-91E1-83FF44F31D4F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C8F30-4AD1-43D6-91E1-83FF44F31D4F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C8F30-4AD1-43D6-91E1-83FF44F31D4F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C8F30-4AD1-43D6-91E1-83FF44F31D4F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C8F30-4AD1-43D6-91E1-83FF44F31D4F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C8F30-4AD1-43D6-91E1-83FF44F31D4F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C8F30-4AD1-43D6-91E1-83FF44F31D4F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C8F30-4AD1-43D6-91E1-83FF44F31D4F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7E3A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1800" y="30480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1800" y="30480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7E3A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77000" y="6324600"/>
            <a:ext cx="21336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1800" y="30480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781800" y="30480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781800" y="30480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781800" y="30480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781800" y="30480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781800" y="30480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9/7/17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781800" y="30480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rgbClr val="CE5A08"/>
          </a:solidFill>
          <a:ln>
            <a:solidFill>
              <a:srgbClr val="007E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565400" y="6463268"/>
            <a:ext cx="3174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 University of Texas at Dallas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91453" y="6463268"/>
            <a:ext cx="1876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www.utdallas.edu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9940" name="Picture 4" descr="UTD Logo 95 x 40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6476999"/>
            <a:ext cx="904875" cy="381001"/>
          </a:xfrm>
          <a:prstGeom prst="rect">
            <a:avLst/>
          </a:prstGeom>
          <a:noFill/>
        </p:spPr>
      </p:pic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6858000" y="1524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wmf"/><Relationship Id="rId12" Type="http://schemas.openxmlformats.org/officeDocument/2006/relationships/oleObject" Target="../embeddings/oleObject5.bin"/><Relationship Id="rId13" Type="http://schemas.openxmlformats.org/officeDocument/2006/relationships/image" Target="../media/image19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5.w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16.w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17.wmf"/><Relationship Id="rId10" Type="http://schemas.openxmlformats.org/officeDocument/2006/relationships/oleObject" Target="../embeddings/oleObject4.bin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wmf"/><Relationship Id="rId12" Type="http://schemas.openxmlformats.org/officeDocument/2006/relationships/oleObject" Target="../embeddings/oleObject10.bin"/><Relationship Id="rId13" Type="http://schemas.openxmlformats.org/officeDocument/2006/relationships/image" Target="../media/image24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20.wmf"/><Relationship Id="rId6" Type="http://schemas.openxmlformats.org/officeDocument/2006/relationships/oleObject" Target="../embeddings/oleObject7.bin"/><Relationship Id="rId7" Type="http://schemas.openxmlformats.org/officeDocument/2006/relationships/image" Target="../media/image21.wmf"/><Relationship Id="rId8" Type="http://schemas.openxmlformats.org/officeDocument/2006/relationships/oleObject" Target="../embeddings/oleObject8.bin"/><Relationship Id="rId9" Type="http://schemas.openxmlformats.org/officeDocument/2006/relationships/image" Target="../media/image22.wmf"/><Relationship Id="rId10" Type="http://schemas.openxmlformats.org/officeDocument/2006/relationships/oleObject" Target="../embeddings/oleObject9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1.wmf"/><Relationship Id="rId12" Type="http://schemas.openxmlformats.org/officeDocument/2006/relationships/oleObject" Target="../embeddings/oleObject15.bin"/><Relationship Id="rId13" Type="http://schemas.openxmlformats.org/officeDocument/2006/relationships/image" Target="../media/image32.wmf"/><Relationship Id="rId14" Type="http://schemas.openxmlformats.org/officeDocument/2006/relationships/oleObject" Target="../embeddings/oleObject16.bin"/><Relationship Id="rId15" Type="http://schemas.openxmlformats.org/officeDocument/2006/relationships/image" Target="../media/image33.wmf"/><Relationship Id="rId16" Type="http://schemas.openxmlformats.org/officeDocument/2006/relationships/oleObject" Target="../embeddings/oleObject17.bin"/><Relationship Id="rId17" Type="http://schemas.openxmlformats.org/officeDocument/2006/relationships/image" Target="../media/image34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5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28.wmf"/><Relationship Id="rId6" Type="http://schemas.openxmlformats.org/officeDocument/2006/relationships/oleObject" Target="../embeddings/oleObject12.bin"/><Relationship Id="rId7" Type="http://schemas.openxmlformats.org/officeDocument/2006/relationships/image" Target="../media/image29.wmf"/><Relationship Id="rId8" Type="http://schemas.openxmlformats.org/officeDocument/2006/relationships/oleObject" Target="../embeddings/oleObject13.bin"/><Relationship Id="rId9" Type="http://schemas.openxmlformats.org/officeDocument/2006/relationships/image" Target="../media/image30.wmf"/><Relationship Id="rId10" Type="http://schemas.openxmlformats.org/officeDocument/2006/relationships/oleObject" Target="../embeddings/oleObject14.bin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wmf"/><Relationship Id="rId12" Type="http://schemas.openxmlformats.org/officeDocument/2006/relationships/oleObject" Target="../embeddings/oleObject22.bin"/><Relationship Id="rId13" Type="http://schemas.openxmlformats.org/officeDocument/2006/relationships/image" Target="../media/image39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oleObject18.bin"/><Relationship Id="rId5" Type="http://schemas.openxmlformats.org/officeDocument/2006/relationships/image" Target="../media/image35.wmf"/><Relationship Id="rId6" Type="http://schemas.openxmlformats.org/officeDocument/2006/relationships/oleObject" Target="../embeddings/oleObject19.bin"/><Relationship Id="rId7" Type="http://schemas.openxmlformats.org/officeDocument/2006/relationships/image" Target="../media/image36.wmf"/><Relationship Id="rId8" Type="http://schemas.openxmlformats.org/officeDocument/2006/relationships/oleObject" Target="../embeddings/oleObject20.bin"/><Relationship Id="rId9" Type="http://schemas.openxmlformats.org/officeDocument/2006/relationships/image" Target="../media/image37.wmf"/><Relationship Id="rId10" Type="http://schemas.openxmlformats.org/officeDocument/2006/relationships/oleObject" Target="../embeddings/oleObject21.bin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Set Operations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Chapter 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Venn Diagrams Examples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417638"/>
            <a:ext cx="5435600" cy="36690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6019800"/>
            <a:ext cx="265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about complement?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116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Venn Diagrams Examples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600200"/>
            <a:ext cx="5359400" cy="36175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66800" y="5867400"/>
            <a:ext cx="2748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about set difference?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35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Venn Diagrams Examples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600200"/>
            <a:ext cx="5531556" cy="3733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5943600"/>
            <a:ext cx="344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about symmetric difference?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4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Venn Diagrams Examples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295400"/>
            <a:ext cx="5130800" cy="34632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5943600"/>
            <a:ext cx="8369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 you express symmetric difference using only union, intersection, and complement?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759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Identities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371600" y="990600"/>
          <a:ext cx="5943600" cy="5257802"/>
        </p:xfrm>
        <a:graphic>
          <a:graphicData uri="http://schemas.openxmlformats.org/drawingml/2006/table">
            <a:tbl>
              <a:tblPr/>
              <a:tblGrid>
                <a:gridCol w="3048000"/>
                <a:gridCol w="2895600"/>
              </a:tblGrid>
              <a:tr h="412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pitchFamily="18" charset="0"/>
                        </a:rPr>
                        <a:t>Identity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pitchFamily="18" charset="0"/>
                        </a:rPr>
                        <a:t>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667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pitchFamily="18" charset="0"/>
                        </a:rPr>
                        <a:t>Identity Laws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08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pitchFamily="18" charset="0"/>
                        </a:rPr>
                        <a:t>Domination Laws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191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pitchFamily="18" charset="0"/>
                        </a:rPr>
                        <a:t>Idempotent Laws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0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pitchFamily="18" charset="0"/>
                        </a:rPr>
                        <a:t>Complement Laws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604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entury" pitchFamily="18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pitchFamily="18" charset="0"/>
                        </a:rPr>
                        <a:t>Commutative Laws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1835150" y="1524000"/>
          <a:ext cx="1414463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Equation" r:id="rId4" imgW="685800" imgH="431640" progId="Equation.3">
                  <p:embed/>
                </p:oleObj>
              </mc:Choice>
              <mc:Fallback>
                <p:oleObj name="Equation" r:id="rId4" imgW="685800" imgH="431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1524000"/>
                        <a:ext cx="1414463" cy="642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1835150" y="3657600"/>
          <a:ext cx="1330325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Equation" r:id="rId6" imgW="672840" imgH="431640" progId="Equation.3">
                  <p:embed/>
                </p:oleObj>
              </mc:Choice>
              <mc:Fallback>
                <p:oleObj name="Equation" r:id="rId6" imgW="672840" imgH="4316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3657600"/>
                        <a:ext cx="1330325" cy="725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1835150" y="2568575"/>
          <a:ext cx="1579563" cy="717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Equation" r:id="rId8" imgW="698400" imgH="431640" progId="Equation.3">
                  <p:embed/>
                </p:oleObj>
              </mc:Choice>
              <mc:Fallback>
                <p:oleObj name="Equation" r:id="rId8" imgW="698400" imgH="4316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2568575"/>
                        <a:ext cx="1579563" cy="717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9" name="Object 5"/>
          <p:cNvGraphicFramePr>
            <a:graphicFrameLocks noChangeAspect="1"/>
          </p:cNvGraphicFramePr>
          <p:nvPr/>
        </p:nvGraphicFramePr>
        <p:xfrm>
          <a:off x="2362200" y="4648200"/>
          <a:ext cx="8382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Equation" r:id="rId10" imgW="507960" imgH="507960" progId="Equation.3">
                  <p:embed/>
                </p:oleObj>
              </mc:Choice>
              <mc:Fallback>
                <p:oleObj name="Equation" r:id="rId10" imgW="507960" imgH="50796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4648200"/>
                        <a:ext cx="8382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0" name="Object 6"/>
          <p:cNvGraphicFramePr>
            <a:graphicFrameLocks noChangeAspect="1"/>
          </p:cNvGraphicFramePr>
          <p:nvPr/>
        </p:nvGraphicFramePr>
        <p:xfrm>
          <a:off x="2362200" y="5410200"/>
          <a:ext cx="14478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Equation" r:id="rId12" imgW="927000" imgH="431640" progId="Equation.3">
                  <p:embed/>
                </p:oleObj>
              </mc:Choice>
              <mc:Fallback>
                <p:oleObj name="Equation" r:id="rId12" imgW="927000" imgH="43164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5410200"/>
                        <a:ext cx="14478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2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6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Group 40"/>
          <p:cNvGraphicFramePr>
            <a:graphicFrameLocks/>
          </p:cNvGraphicFramePr>
          <p:nvPr/>
        </p:nvGraphicFramePr>
        <p:xfrm>
          <a:off x="1066800" y="1295400"/>
          <a:ext cx="6983413" cy="4525964"/>
        </p:xfrm>
        <a:graphic>
          <a:graphicData uri="http://schemas.openxmlformats.org/drawingml/2006/table">
            <a:tbl>
              <a:tblPr/>
              <a:tblGrid>
                <a:gridCol w="3741738"/>
                <a:gridCol w="3241675"/>
              </a:tblGrid>
              <a:tr h="5603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pitchFamily="18" charset="0"/>
                        </a:rPr>
                        <a:t>Identity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pitchFamily="18" charset="0"/>
                        </a:rPr>
                        <a:t>Name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921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pitchFamily="18" charset="0"/>
                        </a:rPr>
                        <a:t>Associative laws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93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pitchFamily="18" charset="0"/>
                        </a:rPr>
                        <a:t>Distributive laws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93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pitchFamily="18" charset="0"/>
                        </a:rPr>
                        <a:t>DeMorgan’s laws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921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pitchFamily="18" charset="0"/>
                        </a:rPr>
                        <a:t>Absorption laws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937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pitchFamily="18" charset="0"/>
                        </a:rPr>
                        <a:t>Complement laws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more …</a:t>
            </a:r>
            <a:endParaRPr lang="en-US" dirty="0"/>
          </a:p>
        </p:txBody>
      </p:sp>
      <p:sp>
        <p:nvSpPr>
          <p:cNvPr id="4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fld id="{9473B4F9-535B-4B01-A28F-CAED3D23C629}" type="slidenum">
              <a:rPr lang="en-US"/>
              <a:pPr/>
              <a:t>15</a:t>
            </a:fld>
            <a:endParaRPr lang="en-US"/>
          </a:p>
        </p:txBody>
      </p:sp>
      <p:graphicFrame>
        <p:nvGraphicFramePr>
          <p:cNvPr id="7" name="Object 29"/>
          <p:cNvGraphicFramePr>
            <a:graphicFrameLocks noChangeAspect="1"/>
          </p:cNvGraphicFramePr>
          <p:nvPr/>
        </p:nvGraphicFramePr>
        <p:xfrm>
          <a:off x="1365250" y="1981200"/>
          <a:ext cx="2327275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" name="Equation" r:id="rId4" imgW="1676160" imgH="431640" progId="Equation.3">
                  <p:embed/>
                </p:oleObj>
              </mc:Choice>
              <mc:Fallback>
                <p:oleObj name="Equation" r:id="rId4" imgW="1676160" imgH="431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5250" y="1981200"/>
                        <a:ext cx="2327275" cy="55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1"/>
          <p:cNvGraphicFramePr>
            <a:graphicFrameLocks noChangeAspect="1"/>
          </p:cNvGraphicFramePr>
          <p:nvPr/>
        </p:nvGraphicFramePr>
        <p:xfrm>
          <a:off x="1281113" y="2652712"/>
          <a:ext cx="2909887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" name="Equation" r:id="rId6" imgW="2044440" imgH="431640" progId="Equation.3">
                  <p:embed/>
                </p:oleObj>
              </mc:Choice>
              <mc:Fallback>
                <p:oleObj name="Equation" r:id="rId6" imgW="2044440" imgH="4316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1113" y="2652712"/>
                        <a:ext cx="2909887" cy="641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33"/>
          <p:cNvGraphicFramePr>
            <a:graphicFrameLocks noChangeAspect="1"/>
          </p:cNvGraphicFramePr>
          <p:nvPr/>
        </p:nvGraphicFramePr>
        <p:xfrm>
          <a:off x="1946275" y="3490912"/>
          <a:ext cx="1414463" cy="66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3" name="Equation" r:id="rId8" imgW="927000" imgH="507960" progId="Equation.3">
                  <p:embed/>
                </p:oleObj>
              </mc:Choice>
              <mc:Fallback>
                <p:oleObj name="Equation" r:id="rId8" imgW="927000" imgH="50796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6275" y="3490912"/>
                        <a:ext cx="1414463" cy="669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36"/>
          <p:cNvGraphicFramePr>
            <a:graphicFrameLocks noChangeAspect="1"/>
          </p:cNvGraphicFramePr>
          <p:nvPr/>
        </p:nvGraphicFramePr>
        <p:xfrm>
          <a:off x="2473325" y="4351337"/>
          <a:ext cx="12954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4" name="Equation" r:id="rId10" imgW="1041120" imgH="431640" progId="Equation.3">
                  <p:embed/>
                </p:oleObj>
              </mc:Choice>
              <mc:Fallback>
                <p:oleObj name="Equation" r:id="rId10" imgW="1041120" imgH="43164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3325" y="4351337"/>
                        <a:ext cx="1295400" cy="584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37"/>
          <p:cNvGraphicFramePr>
            <a:graphicFrameLocks noChangeAspect="1"/>
          </p:cNvGraphicFramePr>
          <p:nvPr/>
        </p:nvGraphicFramePr>
        <p:xfrm>
          <a:off x="2473325" y="5037137"/>
          <a:ext cx="12192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5" name="Equation" r:id="rId12" imgW="685800" imgH="507960" progId="Equation.3">
                  <p:embed/>
                </p:oleObj>
              </mc:Choice>
              <mc:Fallback>
                <p:oleObj name="Equation" r:id="rId12" imgW="685800" imgH="50796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3325" y="5037137"/>
                        <a:ext cx="1219200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prove </a:t>
            </a:r>
            <a:r>
              <a:rPr lang="en-US" dirty="0" smtClean="0"/>
              <a:t>set identities?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Several methods:</a:t>
            </a:r>
          </a:p>
          <a:p>
            <a:pPr lvl="1"/>
            <a:r>
              <a:rPr lang="en-US" dirty="0" smtClean="0"/>
              <a:t>Use </a:t>
            </a:r>
            <a:r>
              <a:rPr lang="en-US" dirty="0" smtClean="0"/>
              <a:t>basic definition of sets, and apply </a:t>
            </a:r>
            <a:r>
              <a:rPr lang="en-US" dirty="0" smtClean="0"/>
              <a:t>logic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 existing set identities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 </a:t>
            </a:r>
            <a:r>
              <a:rPr lang="en-US" dirty="0" smtClean="0"/>
              <a:t>set table membership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with definitions and logic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4875" y="1519238"/>
            <a:ext cx="7334250" cy="381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continued…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use “universal generalization”</a:t>
            </a:r>
          </a:p>
          <a:p>
            <a:pPr lvl="1"/>
            <a:r>
              <a:rPr lang="en-US" dirty="0" smtClean="0"/>
              <a:t>We will perform our proof of P(x) using an “arbitrary” x</a:t>
            </a:r>
          </a:p>
          <a:p>
            <a:pPr lvl="1"/>
            <a:r>
              <a:rPr lang="en-US" dirty="0" smtClean="0"/>
              <a:t>Since we did not assume anything specific about x, we can then conclude that</a:t>
            </a:r>
          </a:p>
          <a:p>
            <a:pPr lvl="2"/>
            <a:r>
              <a:rPr lang="en-US" dirty="0" smtClean="0">
                <a:sym typeface="Symbol"/>
              </a:rPr>
              <a:t>x P(x)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0383" y="304800"/>
                <a:ext cx="4304018" cy="61722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     </m:t>
                      </m:r>
                      <m:r>
                        <a:rPr lang="en-US" b="0" i="1" smtClean="0">
                          <a:latin typeface="Cambria Math" charset="0"/>
                        </a:rPr>
                        <m:t>𝑥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bar>
                        <m:barPr>
                          <m:pos m:val="top"/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bar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∪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e>
                      </m:bar>
                    </m:oMath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≡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∉(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∪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𝐵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r>
                  <a:rPr lang="en-US" b="0" dirty="0" smtClean="0">
                    <a:ea typeface="Cambria Math" charset="0"/>
                    <a:cs typeface="Cambria Math" charset="0"/>
                  </a:rPr>
                  <a:t/>
                </a:r>
                <a:br>
                  <a:rPr lang="en-US" b="0" dirty="0" smtClean="0">
                    <a:ea typeface="Cambria Math" charset="0"/>
                    <a:cs typeface="Cambria Math" charset="0"/>
                  </a:rPr>
                </a:br>
                <a:endParaRPr lang="en-US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≡¬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∈(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∪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≡¬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∨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≡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¬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∧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¬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𝐵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≡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∉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𝐴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∧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∉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𝐵</m:t>
                      </m:r>
                    </m:oMath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≡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e>
                      </m:acc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∧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acc>
                        <m:accPr>
                          <m:chr m:val="̅"/>
                          <m:ctrlP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e>
                      </m:acc>
                    </m:oMath>
                    <m:oMath xmlns:m="http://schemas.openxmlformats.org/officeDocument/2006/math"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≡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𝑥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∈(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e>
                      </m:acc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∩</m:t>
                      </m:r>
                      <m:acc>
                        <m:accPr>
                          <m:chr m:val="̅"/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e>
                      </m:acc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r>
                  <a:rPr lang="en-US" dirty="0">
                    <a:ea typeface="Cambria Math" charset="0"/>
                    <a:cs typeface="Cambria Math" charset="0"/>
                  </a:rPr>
                  <a:t/>
                </a:r>
                <a:br>
                  <a:rPr lang="en-US" dirty="0">
                    <a:ea typeface="Cambria Math" charset="0"/>
                    <a:cs typeface="Cambria Math" charset="0"/>
                  </a:rPr>
                </a:br>
                <a:r>
                  <a:rPr lang="en-US" dirty="0">
                    <a:ea typeface="Cambria Math" charset="0"/>
                    <a:cs typeface="Cambria Math" charset="0"/>
                  </a:rPr>
                  <a:t/>
                </a:r>
                <a:br>
                  <a:rPr lang="en-US" dirty="0">
                    <a:ea typeface="Cambria Math" charset="0"/>
                    <a:cs typeface="Cambria Math" charset="0"/>
                  </a:rPr>
                </a:b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0383" y="304800"/>
                <a:ext cx="4304018" cy="6172200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4687581" y="304800"/>
                <a:ext cx="4532619" cy="3962400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3000" dirty="0" smtClean="0">
                    <a:ea typeface="Cambria Math" charset="0"/>
                    <a:cs typeface="Cambria Math" charset="0"/>
                  </a:rPr>
                  <a:t>Def. of complement</a:t>
                </a:r>
                <a:r>
                  <a:rPr lang="en-US" sz="3000" dirty="0" smtClean="0">
                    <a:ea typeface="Cambria Math" charset="0"/>
                    <a:cs typeface="Cambria Math" charset="0"/>
                  </a:rPr>
                  <a:t/>
                </a:r>
                <a:br>
                  <a:rPr lang="en-US" sz="3000" dirty="0" smtClean="0">
                    <a:ea typeface="Cambria Math" charset="0"/>
                    <a:cs typeface="Cambria Math" charset="0"/>
                  </a:rPr>
                </a:br>
                <a:r>
                  <a:rPr lang="en-US" sz="3000" dirty="0" smtClean="0">
                    <a:ea typeface="Cambria Math" charset="0"/>
                    <a:cs typeface="Cambria Math" charset="0"/>
                  </a:rPr>
                  <a:t>Def. of </a:t>
                </a:r>
                <a14:m>
                  <m:oMath xmlns:m="http://schemas.openxmlformats.org/officeDocument/2006/math">
                    <m:r>
                      <a:rPr lang="en-US" sz="3000" i="1">
                        <a:ea typeface="Cambria Math" charset="0"/>
                        <a:cs typeface="Cambria Math" charset="0"/>
                      </a:rPr>
                      <m:t>∉ </m:t>
                    </m:r>
                  </m:oMath>
                </a14:m>
                <a:r>
                  <a:rPr lang="en-US" sz="3000" dirty="0" smtClean="0">
                    <a:ea typeface="Cambria Math" charset="0"/>
                    <a:cs typeface="Cambria Math" charset="0"/>
                  </a:rPr>
                  <a:t/>
                </a:r>
                <a:br>
                  <a:rPr lang="en-US" sz="3000" dirty="0" smtClean="0">
                    <a:ea typeface="Cambria Math" charset="0"/>
                    <a:cs typeface="Cambria Math" charset="0"/>
                  </a:rPr>
                </a:br>
                <a:r>
                  <a:rPr lang="en-US" sz="3000" dirty="0" smtClean="0">
                    <a:ea typeface="Cambria Math" charset="0"/>
                    <a:cs typeface="Cambria Math" charset="0"/>
                  </a:rPr>
                  <a:t>Def. of union</a:t>
                </a:r>
              </a:p>
              <a:p>
                <a:pPr marL="0" indent="0">
                  <a:buNone/>
                </a:pPr>
                <a:r>
                  <a:rPr lang="en-US" sz="3000" dirty="0" err="1" smtClean="0">
                    <a:ea typeface="Cambria Math" charset="0"/>
                    <a:cs typeface="Cambria Math" charset="0"/>
                  </a:rPr>
                  <a:t>DeMorgan’s</a:t>
                </a:r>
                <a:r>
                  <a:rPr lang="en-US" sz="3000" dirty="0" smtClean="0">
                    <a:ea typeface="Cambria Math" charset="0"/>
                    <a:cs typeface="Cambria Math" charset="0"/>
                  </a:rPr>
                  <a:t> Laws</a:t>
                </a:r>
              </a:p>
              <a:p>
                <a:pPr marL="0" indent="0">
                  <a:buNone/>
                </a:pPr>
                <a:r>
                  <a:rPr lang="en-US" sz="3000" dirty="0" smtClean="0">
                    <a:ea typeface="Cambria Math" charset="0"/>
                    <a:cs typeface="Cambria Math" charset="0"/>
                  </a:rPr>
                  <a:t>Def. of</a:t>
                </a:r>
                <a:r>
                  <a:rPr lang="en-US" sz="30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charset="0"/>
                        <a:ea typeface="Cambria Math" charset="0"/>
                        <a:cs typeface="Cambria Math" charset="0"/>
                      </a:rPr>
                      <m:t>∉</m:t>
                    </m:r>
                  </m:oMath>
                </a14:m>
                <a:endParaRPr lang="en-US" sz="3000" dirty="0" smtClean="0"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:r>
                  <a:rPr lang="en-US" sz="3000" dirty="0" smtClean="0">
                    <a:ea typeface="Cambria Math" charset="0"/>
                    <a:cs typeface="Cambria Math" charset="0"/>
                  </a:rPr>
                  <a:t>Def. of complement</a:t>
                </a:r>
              </a:p>
              <a:p>
                <a:pPr marL="0" indent="0">
                  <a:buNone/>
                </a:pPr>
                <a:r>
                  <a:rPr lang="en-US" sz="3000" dirty="0" smtClean="0">
                    <a:ea typeface="Cambria Math" charset="0"/>
                    <a:cs typeface="Cambria Math" charset="0"/>
                  </a:rPr>
                  <a:t>Def. of intersection</a:t>
                </a:r>
                <a:endParaRPr lang="en-US" sz="3000" dirty="0"/>
              </a:p>
            </p:txBody>
          </p:sp>
        </mc:Choice>
        <mc:Fallback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581" y="304800"/>
                <a:ext cx="4532619" cy="3962400"/>
              </a:xfrm>
              <a:prstGeom prst="rect">
                <a:avLst/>
              </a:prstGeom>
              <a:blipFill rotWithShape="0">
                <a:blip r:embed="rId4"/>
                <a:stretch>
                  <a:fillRect l="-3226" t="-1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Cartesian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543050"/>
            <a:ext cx="7991475" cy="310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using set identities</a:t>
            </a:r>
            <a:endParaRPr lang="en-US" dirty="0"/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/>
          <a:p>
            <a:fld id="{F9267E83-A330-4280-8CC0-2F31636C7922}" type="slidenum">
              <a:rPr lang="en-US"/>
              <a:pPr/>
              <a:t>20</a:t>
            </a:fld>
            <a:endParaRPr lang="en-US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57200" y="1600200"/>
            <a:ext cx="8147050" cy="4525963"/>
          </a:xfrm>
          <a:prstGeom prst="rect">
            <a:avLst/>
          </a:prstGeom>
        </p:spPr>
        <p:txBody>
          <a:bodyPr/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 smtClean="0">
                <a:latin typeface="Century" pitchFamily="18" charset="0"/>
              </a:rPr>
              <a:t>Show that </a:t>
            </a:r>
            <a:r>
              <a:rPr lang="en-US" sz="2000" i="1" dirty="0" smtClean="0">
                <a:latin typeface="Century" pitchFamily="18" charset="0"/>
              </a:rPr>
              <a:t>A – B </a:t>
            </a:r>
            <a:r>
              <a:rPr lang="en-US" sz="2000" dirty="0" smtClean="0">
                <a:latin typeface="Century" pitchFamily="18" charset="0"/>
              </a:rPr>
              <a:t> = </a:t>
            </a:r>
            <a:endParaRPr kumimoji="0" lang="en-US" sz="2000" b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" pitchFamily="18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i="1" dirty="0" smtClean="0">
              <a:latin typeface="Century" pitchFamily="18" charset="0"/>
            </a:endParaRPr>
          </a:p>
          <a:p>
            <a:pPr marL="342900" lvl="0" indent="-342900">
              <a:spcBef>
                <a:spcPct val="20000"/>
              </a:spcBef>
              <a:defRPr/>
            </a:pPr>
            <a:r>
              <a:rPr kumimoji="0" lang="en-US" sz="2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" pitchFamily="18" charset="0"/>
                <a:ea typeface="+mn-ea"/>
                <a:cs typeface="+mn-cs"/>
              </a:rPr>
              <a:t>					</a:t>
            </a:r>
            <a:r>
              <a:rPr lang="en-US" sz="2000" dirty="0" smtClean="0">
                <a:latin typeface="Century" pitchFamily="18" charset="0"/>
              </a:rPr>
              <a:t> De Morgan’s laws</a:t>
            </a:r>
            <a:endParaRPr kumimoji="0" lang="en-US" sz="2000" b="0" i="1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" pitchFamily="18" charset="0"/>
              <a:ea typeface="+mn-ea"/>
              <a:cs typeface="+mn-cs"/>
            </a:endParaRPr>
          </a:p>
          <a:p>
            <a:pPr marL="342900" lvl="0" indent="-342900">
              <a:spcBef>
                <a:spcPct val="20000"/>
              </a:spcBef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" pitchFamily="18" charset="0"/>
                <a:ea typeface="+mn-ea"/>
                <a:cs typeface="+mn-cs"/>
              </a:rPr>
              <a:t>	=			</a:t>
            </a:r>
            <a:r>
              <a:rPr lang="en-US" sz="2000" dirty="0" smtClean="0">
                <a:latin typeface="Century" pitchFamily="18" charset="0"/>
              </a:rPr>
              <a:t>	 Distributive Rule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" pitchFamily="18" charset="0"/>
              <a:ea typeface="+mn-ea"/>
              <a:cs typeface="+mn-cs"/>
            </a:endParaRPr>
          </a:p>
          <a:p>
            <a:pPr marL="342900" lvl="0" indent="-342900">
              <a:spcBef>
                <a:spcPct val="20000"/>
              </a:spcBef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" pitchFamily="18" charset="0"/>
                <a:ea typeface="+mn-ea"/>
                <a:cs typeface="+mn-cs"/>
              </a:rPr>
              <a:t>     =			</a:t>
            </a:r>
            <a:r>
              <a:rPr lang="en-US" sz="2000" dirty="0" smtClean="0">
                <a:latin typeface="Century" pitchFamily="18" charset="0"/>
              </a:rPr>
              <a:t>	 Complement Law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" pitchFamily="18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" pitchFamily="18" charset="0"/>
                <a:ea typeface="+mn-ea"/>
                <a:cs typeface="+mn-cs"/>
              </a:rPr>
              <a:t>     =	                                       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" pitchFamily="18" charset="0"/>
                <a:ea typeface="+mn-ea"/>
                <a:cs typeface="+mn-cs"/>
              </a:rPr>
              <a:t> 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" pitchFamily="18" charset="0"/>
                <a:ea typeface="+mn-ea"/>
                <a:cs typeface="+mn-cs"/>
              </a:rPr>
              <a:t>Identity Law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>
                <a:latin typeface="Century" pitchFamily="18" charset="0"/>
              </a:rPr>
              <a:t>	=				  Definition of difference</a:t>
            </a:r>
          </a:p>
          <a:p>
            <a:pPr marL="342900" lvl="0" indent="-342900">
              <a:spcBef>
                <a:spcPct val="20000"/>
              </a:spcBef>
              <a:defRPr/>
            </a:pPr>
            <a:r>
              <a:rPr lang="en-US" sz="2000" dirty="0" smtClean="0">
                <a:latin typeface="Century" pitchFamily="18" charset="0"/>
              </a:rPr>
              <a:t>	=	</a:t>
            </a:r>
            <a:endParaRPr kumimoji="0" lang="en-US" sz="2000" b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" pitchFamily="18" charset="0"/>
              <a:ea typeface="+mn-ea"/>
              <a:cs typeface="+mn-cs"/>
            </a:endParaRPr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/>
        </p:nvGraphicFramePr>
        <p:xfrm>
          <a:off x="2819400" y="1524000"/>
          <a:ext cx="1428750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7" name="Equation" r:id="rId4" imgW="761760" imgH="241200" progId="Equation.3">
                  <p:embed/>
                </p:oleObj>
              </mc:Choice>
              <mc:Fallback>
                <p:oleObj name="Equation" r:id="rId4" imgW="761760" imgH="241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1524000"/>
                        <a:ext cx="1428750" cy="452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/>
          <p:cNvGraphicFramePr>
            <a:graphicFrameLocks noChangeAspect="1"/>
          </p:cNvGraphicFramePr>
          <p:nvPr/>
        </p:nvGraphicFramePr>
        <p:xfrm>
          <a:off x="1524000" y="2667000"/>
          <a:ext cx="1495425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8" name="Equation" r:id="rId6" imgW="787320" imgH="241200" progId="Equation.3">
                  <p:embed/>
                </p:oleObj>
              </mc:Choice>
              <mc:Fallback>
                <p:oleObj name="Equation" r:id="rId6" imgW="787320" imgH="2412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2667000"/>
                        <a:ext cx="1495425" cy="40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1371600" y="3048000"/>
          <a:ext cx="2590800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9" name="Equation" r:id="rId8" imgW="1180800" imgH="241200" progId="Equation.3">
                  <p:embed/>
                </p:oleObj>
              </mc:Choice>
              <mc:Fallback>
                <p:oleObj name="Equation" r:id="rId8" imgW="1180800" imgH="2412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048000"/>
                        <a:ext cx="2590800" cy="369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0"/>
          <p:cNvGraphicFramePr>
            <a:graphicFrameLocks noChangeAspect="1"/>
          </p:cNvGraphicFramePr>
          <p:nvPr/>
        </p:nvGraphicFramePr>
        <p:xfrm>
          <a:off x="1447800" y="3352800"/>
          <a:ext cx="1600200" cy="425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0" name="Equation" r:id="rId10" imgW="761760" imgH="241200" progId="Equation.3">
                  <p:embed/>
                </p:oleObj>
              </mc:Choice>
              <mc:Fallback>
                <p:oleObj name="Equation" r:id="rId10" imgW="761760" imgH="2412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352800"/>
                        <a:ext cx="1600200" cy="4258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1"/>
          <p:cNvGraphicFramePr>
            <a:graphicFrameLocks noChangeAspect="1"/>
          </p:cNvGraphicFramePr>
          <p:nvPr/>
        </p:nvGraphicFramePr>
        <p:xfrm>
          <a:off x="1447800" y="3810000"/>
          <a:ext cx="1219200" cy="3965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1" name="Equation" r:id="rId12" imgW="520560" imgH="241200" progId="Equation.3">
                  <p:embed/>
                </p:oleObj>
              </mc:Choice>
              <mc:Fallback>
                <p:oleObj name="Equation" r:id="rId12" imgW="520560" imgH="2412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810000"/>
                        <a:ext cx="1219200" cy="39652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8" name="Object 8"/>
          <p:cNvGraphicFramePr>
            <a:graphicFrameLocks noChangeAspect="1"/>
          </p:cNvGraphicFramePr>
          <p:nvPr/>
        </p:nvGraphicFramePr>
        <p:xfrm>
          <a:off x="1600200" y="2286000"/>
          <a:ext cx="1428750" cy="452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2" name="Equation" r:id="rId14" imgW="761760" imgH="241200" progId="Equation.3">
                  <p:embed/>
                </p:oleObj>
              </mc:Choice>
              <mc:Fallback>
                <p:oleObj name="Equation" r:id="rId14" imgW="761760" imgH="24120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286000"/>
                        <a:ext cx="1428750" cy="452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0" name="Object 10"/>
          <p:cNvGraphicFramePr>
            <a:graphicFrameLocks noChangeAspect="1"/>
          </p:cNvGraphicFramePr>
          <p:nvPr/>
        </p:nvGraphicFramePr>
        <p:xfrm>
          <a:off x="1447800" y="4191000"/>
          <a:ext cx="722312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3" name="Equation" r:id="rId16" imgW="380880" imgH="164880" progId="Equation.3">
                  <p:embed/>
                </p:oleObj>
              </mc:Choice>
              <mc:Fallback>
                <p:oleObj name="Equation" r:id="rId16" imgW="380880" imgH="16488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4191000"/>
                        <a:ext cx="722312" cy="277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Membership Table</a:t>
            </a:r>
            <a:endParaRPr lang="en-US" dirty="0"/>
          </a:p>
        </p:txBody>
      </p:sp>
      <p:graphicFrame>
        <p:nvGraphicFramePr>
          <p:cNvPr id="4" name="Group 59"/>
          <p:cNvGraphicFramePr>
            <a:graphicFrameLocks/>
          </p:cNvGraphicFramePr>
          <p:nvPr/>
        </p:nvGraphicFramePr>
        <p:xfrm>
          <a:off x="457200" y="1600200"/>
          <a:ext cx="8229600" cy="2830513"/>
        </p:xfrm>
        <a:graphic>
          <a:graphicData uri="http://schemas.openxmlformats.org/drawingml/2006/table">
            <a:tbl>
              <a:tblPr/>
              <a:tblGrid>
                <a:gridCol w="1163638"/>
                <a:gridCol w="1828800"/>
                <a:gridCol w="996950"/>
                <a:gridCol w="1330325"/>
                <a:gridCol w="1330325"/>
                <a:gridCol w="1579562"/>
              </a:tblGrid>
              <a:tr h="5699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entury" pitchFamily="18" charset="0"/>
                        </a:rPr>
                        <a:t>A  B</a:t>
                      </a: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606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0  0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 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 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 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   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  0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  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6026150" y="1600200"/>
          <a:ext cx="914400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7" name="Equation" r:id="rId4" imgW="419040" imgH="203040" progId="Equation.3">
                  <p:embed/>
                </p:oleObj>
              </mc:Choice>
              <mc:Fallback>
                <p:oleObj name="Equation" r:id="rId4" imgW="419040" imgH="2030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6150" y="1600200"/>
                        <a:ext cx="914400" cy="503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7" name="Object 3"/>
          <p:cNvGraphicFramePr>
            <a:graphicFrameLocks noChangeAspect="1"/>
          </p:cNvGraphicFramePr>
          <p:nvPr/>
        </p:nvGraphicFramePr>
        <p:xfrm>
          <a:off x="4862513" y="1628775"/>
          <a:ext cx="477837" cy="47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8" name="Equation" r:id="rId6" imgW="152280" imgH="203040" progId="Equation.3">
                  <p:embed/>
                </p:oleObj>
              </mc:Choice>
              <mc:Fallback>
                <p:oleObj name="Equation" r:id="rId6" imgW="152280" imgH="2030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2513" y="1628775"/>
                        <a:ext cx="477837" cy="474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8" name="Object 4"/>
          <p:cNvGraphicFramePr>
            <a:graphicFrameLocks noChangeAspect="1"/>
          </p:cNvGraphicFramePr>
          <p:nvPr/>
        </p:nvGraphicFramePr>
        <p:xfrm>
          <a:off x="3865563" y="1600200"/>
          <a:ext cx="415925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9" name="Equation" r:id="rId8" imgW="152280" imgH="203040" progId="Equation.3">
                  <p:embed/>
                </p:oleObj>
              </mc:Choice>
              <mc:Fallback>
                <p:oleObj name="Equation" r:id="rId8" imgW="152280" imgH="2030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5563" y="1600200"/>
                        <a:ext cx="415925" cy="503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9" name="Object 5"/>
          <p:cNvGraphicFramePr>
            <a:graphicFrameLocks noChangeAspect="1"/>
          </p:cNvGraphicFramePr>
          <p:nvPr/>
        </p:nvGraphicFramePr>
        <p:xfrm>
          <a:off x="7543800" y="1600200"/>
          <a:ext cx="762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0" name="Equation" r:id="rId10" imgW="419040" imgH="241200" progId="Equation.3">
                  <p:embed/>
                </p:oleObj>
              </mc:Choice>
              <mc:Fallback>
                <p:oleObj name="Equation" r:id="rId10" imgW="419040" imgH="2412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3800" y="1600200"/>
                        <a:ext cx="7620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0" name="Object 6"/>
          <p:cNvGraphicFramePr>
            <a:graphicFrameLocks noChangeAspect="1"/>
          </p:cNvGraphicFramePr>
          <p:nvPr/>
        </p:nvGraphicFramePr>
        <p:xfrm>
          <a:off x="1981200" y="1663700"/>
          <a:ext cx="9144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1" name="Equation" r:id="rId12" imgW="419040" imgH="164880" progId="Equation.3">
                  <p:embed/>
                </p:oleObj>
              </mc:Choice>
              <mc:Fallback>
                <p:oleObj name="Equation" r:id="rId12" imgW="419040" imgH="16488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1663700"/>
                        <a:ext cx="914400" cy="39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Representation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entury" pitchFamily="18" charset="0"/>
              </a:rPr>
              <a:t>Assume that the universal set </a:t>
            </a:r>
            <a:r>
              <a:rPr lang="en-US" i="1" dirty="0" smtClean="0">
                <a:latin typeface="Century" pitchFamily="18" charset="0"/>
              </a:rPr>
              <a:t>U</a:t>
            </a:r>
            <a:r>
              <a:rPr lang="en-US" dirty="0" smtClean="0">
                <a:latin typeface="Century" pitchFamily="18" charset="0"/>
              </a:rPr>
              <a:t> is finite and a reasonable size </a:t>
            </a:r>
            <a:r>
              <a:rPr lang="en-US" i="1" dirty="0" smtClean="0">
                <a:latin typeface="Century" pitchFamily="18" charset="0"/>
              </a:rPr>
              <a:t>n</a:t>
            </a:r>
            <a:r>
              <a:rPr lang="en-US" dirty="0" smtClean="0">
                <a:latin typeface="Century" pitchFamily="18" charset="0"/>
              </a:rPr>
              <a:t>. </a:t>
            </a:r>
          </a:p>
          <a:p>
            <a:r>
              <a:rPr lang="en-US" dirty="0" smtClean="0">
                <a:latin typeface="Century" pitchFamily="18" charset="0"/>
              </a:rPr>
              <a:t>Order the set.</a:t>
            </a:r>
          </a:p>
          <a:p>
            <a:r>
              <a:rPr lang="en-US" dirty="0" smtClean="0">
                <a:latin typeface="Century" pitchFamily="18" charset="0"/>
              </a:rPr>
              <a:t>Represent a subset </a:t>
            </a:r>
            <a:r>
              <a:rPr lang="en-US" i="1" dirty="0" smtClean="0">
                <a:latin typeface="Century" pitchFamily="18" charset="0"/>
              </a:rPr>
              <a:t>A</a:t>
            </a:r>
            <a:r>
              <a:rPr lang="en-US" dirty="0" smtClean="0">
                <a:latin typeface="Century" pitchFamily="18" charset="0"/>
              </a:rPr>
              <a:t> of </a:t>
            </a:r>
            <a:r>
              <a:rPr lang="en-US" i="1" dirty="0" smtClean="0">
                <a:latin typeface="Century" pitchFamily="18" charset="0"/>
              </a:rPr>
              <a:t>U</a:t>
            </a:r>
            <a:r>
              <a:rPr lang="en-US" dirty="0" smtClean="0">
                <a:latin typeface="Century" pitchFamily="18" charset="0"/>
              </a:rPr>
              <a:t> to be the bit string of length </a:t>
            </a:r>
            <a:r>
              <a:rPr lang="en-US" i="1" dirty="0" smtClean="0">
                <a:latin typeface="Century" pitchFamily="18" charset="0"/>
              </a:rPr>
              <a:t>n</a:t>
            </a:r>
            <a:r>
              <a:rPr lang="en-US" dirty="0" smtClean="0">
                <a:latin typeface="Century" pitchFamily="18" charset="0"/>
              </a:rPr>
              <a:t> which has a 1 in the </a:t>
            </a:r>
            <a:r>
              <a:rPr lang="en-US" i="1" dirty="0" err="1" smtClean="0">
                <a:latin typeface="Century" pitchFamily="18" charset="0"/>
              </a:rPr>
              <a:t>i</a:t>
            </a:r>
            <a:r>
              <a:rPr lang="en-US" i="1" baseline="30000" dirty="0" err="1" smtClean="0">
                <a:latin typeface="Century" pitchFamily="18" charset="0"/>
              </a:rPr>
              <a:t>th</a:t>
            </a:r>
            <a:r>
              <a:rPr lang="en-US" dirty="0" smtClean="0">
                <a:latin typeface="Century" pitchFamily="18" charset="0"/>
              </a:rPr>
              <a:t> position if the </a:t>
            </a:r>
            <a:r>
              <a:rPr lang="en-US" i="1" dirty="0" err="1" smtClean="0">
                <a:latin typeface="Century" pitchFamily="18" charset="0"/>
              </a:rPr>
              <a:t>i</a:t>
            </a:r>
            <a:r>
              <a:rPr lang="en-US" i="1" baseline="30000" dirty="0" err="1" smtClean="0">
                <a:latin typeface="Century" pitchFamily="18" charset="0"/>
              </a:rPr>
              <a:t>th</a:t>
            </a:r>
            <a:r>
              <a:rPr lang="en-US" dirty="0" smtClean="0">
                <a:latin typeface="Century" pitchFamily="18" charset="0"/>
              </a:rPr>
              <a:t> element in the ordering is in set </a:t>
            </a:r>
            <a:r>
              <a:rPr lang="en-US" i="1" dirty="0" smtClean="0">
                <a:latin typeface="Century" pitchFamily="18" charset="0"/>
              </a:rPr>
              <a:t>A</a:t>
            </a:r>
            <a:r>
              <a:rPr lang="en-US" dirty="0" smtClean="0">
                <a:latin typeface="Century" pitchFamily="18" charset="0"/>
              </a:rPr>
              <a:t> and a 0 otherwise.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 = {1,2,3,4,5,6,7,8,9,10}  be ordered in the usual fashion. </a:t>
            </a:r>
          </a:p>
          <a:p>
            <a:r>
              <a:rPr lang="en-US" dirty="0" smtClean="0"/>
              <a:t> The set  S = {1,5,8}       </a:t>
            </a:r>
          </a:p>
          <a:p>
            <a:r>
              <a:rPr lang="en-US" dirty="0" smtClean="0"/>
              <a:t>Has the representation</a:t>
            </a:r>
          </a:p>
          <a:p>
            <a:pPr>
              <a:buFontTx/>
              <a:buNone/>
            </a:pPr>
            <a:r>
              <a:rPr lang="en-US" dirty="0" smtClean="0"/>
              <a:t>				1000100100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n-US" sz="3200" dirty="0" smtClean="0"/>
              <a:t>Union and Intersection of Indexed Collections</a:t>
            </a:r>
            <a:endParaRPr lang="en-US" sz="3200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457325"/>
            <a:ext cx="58483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990600"/>
            <a:ext cx="450532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43000" y="1914525"/>
            <a:ext cx="3219450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00600" y="3962400"/>
            <a:ext cx="2238375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2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657600" y="4724400"/>
            <a:ext cx="11049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219200"/>
            <a:ext cx="8134350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4114800"/>
            <a:ext cx="5924550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352896"/>
            <a:ext cx="7467600" cy="4514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 dirty="0" smtClean="0"/>
              <a:t>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914399"/>
            <a:ext cx="6400800" cy="5393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Definitions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600200"/>
            <a:ext cx="7038975" cy="3533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990600"/>
            <a:ext cx="5924550" cy="516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Venn Diagrams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47789" y="952976"/>
            <a:ext cx="5997035" cy="5447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Venn Diagrams Examples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752600"/>
            <a:ext cx="5359400" cy="36175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6019800"/>
            <a:ext cx="257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about intersection?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651136"/>
      </p:ext>
    </p:extLst>
  </p:cSld>
  <p:clrMapOvr>
    <a:masterClrMapping/>
  </p:clrMapOvr>
</p:sld>
</file>

<file path=ppt/theme/theme1.xml><?xml version="1.0" encoding="utf-8"?>
<a:theme xmlns:a="http://schemas.openxmlformats.org/drawingml/2006/main" name="MyUTDPPTMaster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MyUTDPPTMaster</Template>
  <TotalTime>336</TotalTime>
  <Words>345</Words>
  <Application>Microsoft Macintosh PowerPoint</Application>
  <PresentationFormat>On-screen Show (4:3)</PresentationFormat>
  <Paragraphs>121</Paragraphs>
  <Slides>24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Calibri</vt:lpstr>
      <vt:lpstr>Cambria Math</vt:lpstr>
      <vt:lpstr>Century</vt:lpstr>
      <vt:lpstr>Symbol</vt:lpstr>
      <vt:lpstr>Arial</vt:lpstr>
      <vt:lpstr>MyUTDPPTMaster</vt:lpstr>
      <vt:lpstr>Equation</vt:lpstr>
      <vt:lpstr>Set Operations</vt:lpstr>
      <vt:lpstr>Cartesian</vt:lpstr>
      <vt:lpstr>Example</vt:lpstr>
      <vt:lpstr>Equality</vt:lpstr>
      <vt:lpstr>Definitions</vt:lpstr>
      <vt:lpstr>More Definitions</vt:lpstr>
      <vt:lpstr>Example</vt:lpstr>
      <vt:lpstr>Venn Diagrams</vt:lpstr>
      <vt:lpstr>Venn Diagrams Examples</vt:lpstr>
      <vt:lpstr>Venn Diagrams Examples</vt:lpstr>
      <vt:lpstr>Venn Diagrams Examples</vt:lpstr>
      <vt:lpstr>Venn Diagrams Examples</vt:lpstr>
      <vt:lpstr>Venn Diagrams Examples</vt:lpstr>
      <vt:lpstr>Set Identities</vt:lpstr>
      <vt:lpstr>some more …</vt:lpstr>
      <vt:lpstr>How to prove set identities?</vt:lpstr>
      <vt:lpstr>Example with definitions and logic</vt:lpstr>
      <vt:lpstr>continued…</vt:lpstr>
      <vt:lpstr>PowerPoint Presentation</vt:lpstr>
      <vt:lpstr>Example using set identities</vt:lpstr>
      <vt:lpstr>Membership Table</vt:lpstr>
      <vt:lpstr>Computer Representation </vt:lpstr>
      <vt:lpstr>Example</vt:lpstr>
      <vt:lpstr>Union and Intersection of Indexed Collections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Sets</dc:title>
  <dc:creator/>
  <cp:lastModifiedBy>None Business</cp:lastModifiedBy>
  <cp:revision>28</cp:revision>
  <dcterms:created xsi:type="dcterms:W3CDTF">2006-08-16T00:00:00Z</dcterms:created>
  <dcterms:modified xsi:type="dcterms:W3CDTF">2017-09-07T16:16:21Z</dcterms:modified>
</cp:coreProperties>
</file>